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61" r:id="rId4"/>
    <p:sldId id="260" r:id="rId5"/>
    <p:sldId id="259" r:id="rId6"/>
    <p:sldId id="266" r:id="rId7"/>
    <p:sldId id="267" r:id="rId8"/>
    <p:sldId id="262" r:id="rId9"/>
    <p:sldId id="263" r:id="rId10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P" initials="H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6" d="100"/>
          <a:sy n="76" d="100"/>
        </p:scale>
        <p:origin x="72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commentAuthors" Target="commentAuthors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405A4-758C-40AD-B863-250984162BE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5F24E-3204-4986-ABCD-4D4B9966A58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405A4-758C-40AD-B863-250984162BE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5F24E-3204-4986-ABCD-4D4B9966A58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405A4-758C-40AD-B863-250984162BE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5F24E-3204-4986-ABCD-4D4B9966A58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405A4-758C-40AD-B863-250984162BE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5F24E-3204-4986-ABCD-4D4B9966A58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405A4-758C-40AD-B863-250984162BE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5F24E-3204-4986-ABCD-4D4B9966A58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405A4-758C-40AD-B863-250984162BEB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5F24E-3204-4986-ABCD-4D4B9966A58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405A4-758C-40AD-B863-250984162BEB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5F24E-3204-4986-ABCD-4D4B9966A58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405A4-758C-40AD-B863-250984162BEB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5F24E-3204-4986-ABCD-4D4B9966A58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405A4-758C-40AD-B863-250984162BEB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5F24E-3204-4986-ABCD-4D4B9966A58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405A4-758C-40AD-B863-250984162BEB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5F24E-3204-4986-ABCD-4D4B9966A58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405A4-758C-40AD-B863-250984162BEB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5F24E-3204-4986-ABCD-4D4B9966A58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3405A4-758C-40AD-B863-250984162BE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35F24E-3204-4986-ABCD-4D4B9966A587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1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1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748155" y="1320800"/>
            <a:ext cx="9008745" cy="143319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sz="5400" dirty="0">
                <a:solidFill>
                  <a:schemeClr val="accent2">
                    <a:lumMod val="50000"/>
                  </a:schemeClr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教学计划分解操作流程</a:t>
            </a:r>
            <a:endParaRPr lang="zh-CN" altLang="en-US" sz="5400" dirty="0">
              <a:solidFill>
                <a:schemeClr val="accent2">
                  <a:lumMod val="50000"/>
                </a:schemeClr>
              </a:solidFill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748155" y="3731578"/>
            <a:ext cx="9004300" cy="554037"/>
          </a:xfrm>
        </p:spPr>
        <p:txBody>
          <a:bodyPr>
            <a:normAutofit/>
          </a:bodyPr>
          <a:lstStyle/>
          <a:p>
            <a:r>
              <a:rPr lang="zh-CN" altLang="en-US" sz="2800" dirty="0">
                <a:solidFill>
                  <a:schemeClr val="accent6">
                    <a:lumMod val="50000"/>
                  </a:schemeClr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教务处教学运行与信息化管理科</a:t>
            </a:r>
            <a:endParaRPr lang="zh-CN" altLang="en-US" sz="2800" dirty="0">
              <a:solidFill>
                <a:schemeClr val="accent6">
                  <a:lumMod val="50000"/>
                </a:schemeClr>
              </a:solidFill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33195" y="1033145"/>
            <a:ext cx="9324975" cy="479107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1464310" y="702945"/>
            <a:ext cx="9108440" cy="16503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设置开课变更类型：新增</a:t>
            </a:r>
            <a:endParaRPr lang="zh-CN" altLang="en-US" sz="2000">
              <a:solidFill>
                <a:schemeClr val="accent2">
                  <a:lumMod val="50000"/>
                </a:schemeClr>
              </a:solidFill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>
              <a:lnSpc>
                <a:spcPct val="50000"/>
              </a:lnSpc>
              <a:spcBef>
                <a:spcPts val="0"/>
              </a:spcBef>
              <a:spcAft>
                <a:spcPts val="0"/>
              </a:spcAft>
            </a:pPr>
            <a:endParaRPr lang="zh-CN" altLang="en-US" sz="1600">
              <a:solidFill>
                <a:schemeClr val="accent2">
                  <a:lumMod val="50000"/>
                </a:schemeClr>
              </a:solidFill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 fontAlgn="auto">
              <a:lnSpc>
                <a:spcPts val="22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1</a:t>
            </a:r>
            <a:r>
              <a:rPr lang="zh-CN" altLang="en-US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、选择年级、院（系）部、专业；点击</a:t>
            </a:r>
            <a:r>
              <a:rPr lang="en-US" altLang="zh-CN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“</a:t>
            </a:r>
            <a:r>
              <a:rPr lang="zh-CN" altLang="en-US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新增</a:t>
            </a:r>
            <a:r>
              <a:rPr lang="en-US" altLang="zh-CN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”</a:t>
            </a:r>
            <a:endParaRPr lang="zh-CN" altLang="en-US" sz="1600">
              <a:solidFill>
                <a:schemeClr val="accent2">
                  <a:lumMod val="50000"/>
                </a:schemeClr>
              </a:solidFill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 fontAlgn="auto">
              <a:lnSpc>
                <a:spcPts val="22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2</a:t>
            </a:r>
            <a:r>
              <a:rPr lang="zh-CN" altLang="en-US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、勾选列表框中的课程</a:t>
            </a:r>
            <a:endParaRPr lang="zh-CN" altLang="en-US" sz="1600">
              <a:solidFill>
                <a:schemeClr val="accent2">
                  <a:lumMod val="50000"/>
                </a:schemeClr>
              </a:solidFill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 fontAlgn="auto">
              <a:lnSpc>
                <a:spcPts val="22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3</a:t>
            </a:r>
            <a:r>
              <a:rPr lang="zh-CN" altLang="en-US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、在新增类型选择</a:t>
            </a:r>
            <a:r>
              <a:rPr lang="en-US" altLang="zh-CN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“</a:t>
            </a:r>
            <a:r>
              <a:rPr lang="zh-CN" altLang="en-US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培养方案中未开的课程</a:t>
            </a:r>
            <a:r>
              <a:rPr lang="en-US" altLang="zh-CN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”</a:t>
            </a:r>
            <a:r>
              <a:rPr lang="zh-CN" altLang="en-US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、</a:t>
            </a:r>
            <a:r>
              <a:rPr lang="en-US" altLang="zh-CN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“</a:t>
            </a:r>
            <a:r>
              <a:rPr lang="zh-CN" altLang="en-US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培养方案中已开的课程</a:t>
            </a:r>
            <a:r>
              <a:rPr lang="en-US" altLang="zh-CN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”</a:t>
            </a:r>
            <a:r>
              <a:rPr lang="zh-CN" altLang="en-US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、</a:t>
            </a:r>
            <a:r>
              <a:rPr lang="en-US" altLang="zh-CN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“</a:t>
            </a:r>
            <a:r>
              <a:rPr lang="zh-CN" altLang="en-US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非培养方案中的课程</a:t>
            </a:r>
            <a:r>
              <a:rPr lang="en-US" altLang="zh-CN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”</a:t>
            </a:r>
            <a:r>
              <a:rPr lang="zh-CN" altLang="en-US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，并填写变更原因。</a:t>
            </a:r>
            <a:endParaRPr lang="zh-CN" altLang="en-US" sz="1600">
              <a:solidFill>
                <a:schemeClr val="accent2">
                  <a:lumMod val="50000"/>
                </a:schemeClr>
              </a:solidFill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</p:txBody>
      </p:sp>
      <p:pic>
        <p:nvPicPr>
          <p:cNvPr id="27659" name="Picture 10" descr="11-0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08405" y="757555"/>
            <a:ext cx="327660" cy="27114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9700" y="2526030"/>
            <a:ext cx="9217025" cy="358902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942340" y="700405"/>
            <a:ext cx="10076180" cy="13855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设置开课变更类型：修改</a:t>
            </a:r>
            <a:endParaRPr lang="zh-CN" altLang="en-US" sz="2000">
              <a:solidFill>
                <a:schemeClr val="accent2">
                  <a:lumMod val="50000"/>
                </a:schemeClr>
              </a:solidFill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>
              <a:lnSpc>
                <a:spcPct val="50000"/>
              </a:lnSpc>
              <a:spcBef>
                <a:spcPts val="0"/>
              </a:spcBef>
              <a:spcAft>
                <a:spcPts val="0"/>
              </a:spcAft>
            </a:pPr>
            <a:endParaRPr lang="zh-CN" altLang="en-US">
              <a:solidFill>
                <a:schemeClr val="accent2">
                  <a:lumMod val="50000"/>
                </a:schemeClr>
              </a:solidFill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1</a:t>
            </a:r>
            <a:r>
              <a:rPr lang="zh-CN" altLang="en-US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、选择年级、院（系）部、专业</a:t>
            </a:r>
            <a:endParaRPr lang="zh-CN" altLang="en-US" sz="1600">
              <a:solidFill>
                <a:schemeClr val="accent2">
                  <a:lumMod val="50000"/>
                </a:schemeClr>
              </a:solidFill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2</a:t>
            </a:r>
            <a:r>
              <a:rPr lang="zh-CN" altLang="en-US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、选择列表框中的课程，点击</a:t>
            </a:r>
            <a:r>
              <a:rPr lang="en-US" altLang="zh-CN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“</a:t>
            </a:r>
            <a:r>
              <a:rPr lang="zh-CN" altLang="en-US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修改</a:t>
            </a:r>
            <a:r>
              <a:rPr lang="en-US" altLang="zh-CN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”</a:t>
            </a:r>
            <a:r>
              <a:rPr lang="zh-CN" altLang="en-US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，并填写变更原因</a:t>
            </a:r>
            <a:endParaRPr lang="zh-CN" altLang="en-US" sz="1600">
              <a:solidFill>
                <a:schemeClr val="accent2">
                  <a:lumMod val="50000"/>
                </a:schemeClr>
              </a:solidFill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3</a:t>
            </a:r>
            <a:r>
              <a:rPr lang="zh-CN" altLang="en-US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、此功能仅能用于调整该课程的学时安排，其它课程信息无法更改，变更后人培中的相关信息也会自动调整</a:t>
            </a:r>
            <a:endParaRPr lang="zh-CN" altLang="en-US" sz="1600">
              <a:solidFill>
                <a:schemeClr val="accent2">
                  <a:lumMod val="50000"/>
                </a:schemeClr>
              </a:solidFill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</p:txBody>
      </p:sp>
      <p:pic>
        <p:nvPicPr>
          <p:cNvPr id="27659" name="Picture 10" descr="11-0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73735" y="743585"/>
            <a:ext cx="327660" cy="27114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文本框 1"/>
          <p:cNvSpPr txBox="1"/>
          <p:nvPr/>
        </p:nvSpPr>
        <p:spPr>
          <a:xfrm>
            <a:off x="-359410" y="929005"/>
            <a:ext cx="3098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endParaRPr lang="zh-CN" altLang="en-US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1730" y="2338070"/>
            <a:ext cx="9586595" cy="341312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942340" y="659130"/>
            <a:ext cx="10076180" cy="13912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设置开课变更类型：变更开设学期</a:t>
            </a:r>
            <a:endParaRPr lang="zh-CN" altLang="en-US" sz="2000">
              <a:solidFill>
                <a:schemeClr val="accent2">
                  <a:lumMod val="50000"/>
                </a:schemeClr>
              </a:solidFill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>
              <a:lnSpc>
                <a:spcPct val="50000"/>
              </a:lnSpc>
              <a:spcBef>
                <a:spcPts val="0"/>
              </a:spcBef>
              <a:spcAft>
                <a:spcPts val="0"/>
              </a:spcAft>
            </a:pPr>
            <a:endParaRPr lang="zh-CN" altLang="en-US">
              <a:solidFill>
                <a:schemeClr val="accent2">
                  <a:lumMod val="50000"/>
                </a:schemeClr>
              </a:solidFill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 fontAlgn="auto">
              <a:lnSpc>
                <a:spcPts val="222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1</a:t>
            </a:r>
            <a:r>
              <a:rPr lang="zh-CN" altLang="en-US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、选择年级、院（系）部、专业</a:t>
            </a:r>
            <a:endParaRPr lang="zh-CN" altLang="en-US" sz="1600">
              <a:solidFill>
                <a:schemeClr val="accent2">
                  <a:lumMod val="50000"/>
                </a:schemeClr>
              </a:solidFill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 fontAlgn="auto">
              <a:lnSpc>
                <a:spcPts val="222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2</a:t>
            </a:r>
            <a:r>
              <a:rPr lang="zh-CN" altLang="en-US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、选择列表框中的课程，点击</a:t>
            </a:r>
            <a:r>
              <a:rPr lang="en-US" altLang="zh-CN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“</a:t>
            </a:r>
            <a:r>
              <a:rPr lang="zh-CN" altLang="en-US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变更开设学期</a:t>
            </a:r>
            <a:r>
              <a:rPr lang="en-US" altLang="zh-CN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”</a:t>
            </a:r>
            <a:r>
              <a:rPr lang="zh-CN" altLang="en-US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，选择</a:t>
            </a:r>
            <a:r>
              <a:rPr lang="en-US" altLang="zh-CN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“</a:t>
            </a:r>
            <a:r>
              <a:rPr lang="zh-CN" altLang="en-US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变更后开课学期</a:t>
            </a:r>
            <a:r>
              <a:rPr lang="en-US" altLang="zh-CN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”</a:t>
            </a:r>
            <a:r>
              <a:rPr lang="zh-CN" altLang="en-US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，并填写变更原因</a:t>
            </a:r>
            <a:endParaRPr lang="zh-CN" altLang="en-US" sz="1600">
              <a:solidFill>
                <a:schemeClr val="accent2">
                  <a:lumMod val="50000"/>
                </a:schemeClr>
              </a:solidFill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 fontAlgn="auto">
              <a:lnSpc>
                <a:spcPts val="222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3</a:t>
            </a:r>
            <a:r>
              <a:rPr lang="zh-CN" altLang="en-US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、变更后人培中的相关信息也会自动调整</a:t>
            </a:r>
            <a:endParaRPr lang="zh-CN" altLang="en-US" sz="1600">
              <a:solidFill>
                <a:schemeClr val="accent2">
                  <a:lumMod val="50000"/>
                </a:schemeClr>
              </a:solidFill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</p:txBody>
      </p:sp>
      <p:pic>
        <p:nvPicPr>
          <p:cNvPr id="27659" name="Picture 10" descr="11-0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73735" y="743585"/>
            <a:ext cx="327660" cy="27114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文本框 1"/>
          <p:cNvSpPr txBox="1"/>
          <p:nvPr/>
        </p:nvSpPr>
        <p:spPr>
          <a:xfrm>
            <a:off x="-359410" y="929005"/>
            <a:ext cx="3098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endParaRPr lang="zh-CN" altLang="en-US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2340" y="2269490"/>
            <a:ext cx="9984740" cy="347345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942340" y="743585"/>
            <a:ext cx="10076180" cy="12350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设置开课变更类型：不开</a:t>
            </a:r>
            <a:endParaRPr lang="zh-CN" altLang="en-US" sz="2000">
              <a:solidFill>
                <a:schemeClr val="accent2">
                  <a:lumMod val="50000"/>
                </a:schemeClr>
              </a:solidFill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>
              <a:lnSpc>
                <a:spcPct val="50000"/>
              </a:lnSpc>
              <a:spcBef>
                <a:spcPts val="0"/>
              </a:spcBef>
              <a:spcAft>
                <a:spcPts val="0"/>
              </a:spcAft>
            </a:pPr>
            <a:endParaRPr lang="zh-CN" altLang="en-US">
              <a:solidFill>
                <a:schemeClr val="accent2">
                  <a:lumMod val="50000"/>
                </a:schemeClr>
              </a:solidFill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 fontAlgn="auto">
              <a:lnSpc>
                <a:spcPts val="272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1</a:t>
            </a:r>
            <a:r>
              <a:rPr lang="zh-CN" altLang="en-US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、选择年级、院（系）部、专业</a:t>
            </a:r>
            <a:endParaRPr lang="zh-CN" altLang="en-US" sz="1600">
              <a:solidFill>
                <a:schemeClr val="accent2">
                  <a:lumMod val="50000"/>
                </a:schemeClr>
              </a:solidFill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 fontAlgn="auto">
              <a:lnSpc>
                <a:spcPts val="272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2</a:t>
            </a:r>
            <a:r>
              <a:rPr lang="zh-CN" altLang="en-US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、选择列表框中的课程，点击</a:t>
            </a:r>
            <a:r>
              <a:rPr lang="en-US" altLang="zh-CN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“</a:t>
            </a:r>
            <a:r>
              <a:rPr lang="zh-CN" altLang="en-US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不开</a:t>
            </a:r>
            <a:r>
              <a:rPr lang="en-US" altLang="zh-CN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”</a:t>
            </a:r>
            <a:r>
              <a:rPr lang="zh-CN" altLang="en-US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，弹窗中确认课程无误后点击</a:t>
            </a:r>
            <a:r>
              <a:rPr lang="en-US" altLang="zh-CN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“</a:t>
            </a:r>
            <a:r>
              <a:rPr lang="zh-CN" altLang="en-US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确定</a:t>
            </a:r>
            <a:r>
              <a:rPr lang="en-US" altLang="zh-CN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”</a:t>
            </a:r>
            <a:endParaRPr lang="zh-CN" altLang="en-US" sz="1600">
              <a:solidFill>
                <a:schemeClr val="accent2">
                  <a:lumMod val="50000"/>
                </a:schemeClr>
              </a:solidFill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</p:txBody>
      </p:sp>
      <p:pic>
        <p:nvPicPr>
          <p:cNvPr id="27659" name="Picture 10" descr="11-0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73735" y="743585"/>
            <a:ext cx="327660" cy="27114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文本框 1"/>
          <p:cNvSpPr txBox="1"/>
          <p:nvPr/>
        </p:nvSpPr>
        <p:spPr>
          <a:xfrm>
            <a:off x="-359410" y="929005"/>
            <a:ext cx="3098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endParaRPr lang="zh-CN" altLang="en-US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2175" y="2222500"/>
            <a:ext cx="9853930" cy="345567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90980" y="1334135"/>
            <a:ext cx="9210040" cy="418973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10435" y="984250"/>
            <a:ext cx="8074660" cy="505714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375</Words>
  <Application>WPS 演示</Application>
  <PresentationFormat>宽屏</PresentationFormat>
  <Paragraphs>27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9" baseType="lpstr">
      <vt:lpstr>Arial</vt:lpstr>
      <vt:lpstr>宋体</vt:lpstr>
      <vt:lpstr>Wingdings</vt:lpstr>
      <vt:lpstr>隶书</vt:lpstr>
      <vt:lpstr>华文楷体</vt:lpstr>
      <vt:lpstr>微软雅黑</vt:lpstr>
      <vt:lpstr>Arial Unicode MS</vt:lpstr>
      <vt:lpstr>等线 Light</vt:lpstr>
      <vt:lpstr>等线</vt:lpstr>
      <vt:lpstr>Calibri</vt:lpstr>
      <vt:lpstr>Office 主题​​</vt:lpstr>
      <vt:lpstr>计划分解操作流程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计划分解、新增课程 操作流程</dc:title>
  <dc:creator>HP</dc:creator>
  <cp:lastModifiedBy>HP</cp:lastModifiedBy>
  <cp:revision>17</cp:revision>
  <dcterms:created xsi:type="dcterms:W3CDTF">2021-09-08T07:14:00Z</dcterms:created>
  <dcterms:modified xsi:type="dcterms:W3CDTF">2021-09-22T06:43:24Z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58856A0A34F54B2B9CBE4B006366927B</vt:lpwstr>
  </property>
  <property fmtid="{D5CDD505-2E9C-101B-9397-08002B2CF9AE}" pid="3" name="KSOProductBuildVer">
    <vt:lpwstr>2052-11.1.0.10723</vt:lpwstr>
  </property>
</Properties>
</file>