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C7E1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tags" Target="../tags/tag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/>
        </p:nvCxnSpPr>
        <p:spPr>
          <a:xfrm flipH="1">
            <a:off x="0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9605963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495600" y="1755458"/>
            <a:ext cx="7200800" cy="949878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2531160" y="2789808"/>
            <a:ext cx="7200800" cy="369332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0B74-A019-4836-B5B5-59DC98D9D112}" type="datetimeFigureOut">
              <a:rPr lang="zh-CN" altLang="en-US"/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3E9ABB-008D-4A49-98AB-65CBC48B6E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457200"/>
            <a:ext cx="6170400" cy="540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467804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7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3"/>
          </p:nvPr>
        </p:nvSpPr>
        <p:spPr>
          <a:xfrm>
            <a:off x="1844675" y="2227263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8"/>
          <p:cNvSpPr>
            <a:spLocks noGrp="1"/>
          </p:cNvSpPr>
          <p:nvPr>
            <p:ph type="body" sz="quarter" idx="14"/>
          </p:nvPr>
        </p:nvSpPr>
        <p:spPr>
          <a:xfrm>
            <a:off x="1844040" y="3963670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2" name="竖排文字占位符 21"/>
          <p:cNvSpPr>
            <a:spLocks noGrp="1"/>
          </p:cNvSpPr>
          <p:nvPr>
            <p:ph type="body" orient="vert" sz="quarter" idx="15"/>
          </p:nvPr>
        </p:nvSpPr>
        <p:spPr>
          <a:xfrm>
            <a:off x="270933" y="1603850"/>
            <a:ext cx="581555" cy="3551237"/>
          </a:xfrm>
        </p:spPr>
        <p:txBody>
          <a:bodyPr vert="eaVert"/>
          <a:lstStyle>
            <a:lvl1pPr marL="0" indent="0" algn="l">
              <a:buFontTx/>
              <a:buNone/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6"/>
          </p:nvPr>
        </p:nvSpPr>
        <p:spPr>
          <a:xfrm>
            <a:off x="3929063" y="1270000"/>
            <a:ext cx="4333875" cy="652463"/>
          </a:xfrm>
        </p:spPr>
        <p:txBody>
          <a:bodyPr/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0E9781-E15C-43AC-BDB3-CAB1426DC6C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038475" y="2284413"/>
            <a:ext cx="6115050" cy="7667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pic>
        <p:nvPicPr>
          <p:cNvPr id="5" name="图片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1113"/>
            <a:ext cx="1170622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373606"/>
            <a:ext cx="10515600" cy="1061467"/>
          </a:xfrm>
        </p:spPr>
        <p:txBody>
          <a:bodyPr>
            <a:normAutofit/>
          </a:bodyPr>
          <a:lstStyle>
            <a:lvl1pPr algn="ctr">
              <a:defRPr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07568" y="4527773"/>
            <a:ext cx="7776864" cy="106146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0852B7-6EB6-4264-96AC-1D8C7F1C3B0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6DB0B6-6255-4C4D-A7FC-C84855AFCEA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表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0" name="直接连接符 2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692275" y="3868738"/>
            <a:ext cx="6432550" cy="1587"/>
          </a:xfrm>
          <a:prstGeom prst="line">
            <a:avLst/>
          </a:prstGeom>
          <a:noFill/>
          <a:ln w="6350" cap="flat" cmpd="sng">
            <a:solidFill>
              <a:schemeClr val="accent6"/>
            </a:solidFill>
            <a:beve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14" name="图表占位符 13"/>
          <p:cNvSpPr>
            <a:spLocks noGrp="1"/>
          </p:cNvSpPr>
          <p:nvPr>
            <p:ph type="chart" sz="quarter" idx="13"/>
          </p:nvPr>
        </p:nvSpPr>
        <p:spPr>
          <a:xfrm>
            <a:off x="1692275" y="1498124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5" name="图表占位符 13"/>
          <p:cNvSpPr>
            <a:spLocks noGrp="1"/>
          </p:cNvSpPr>
          <p:nvPr>
            <p:ph type="chart" sz="quarter" idx="14"/>
          </p:nvPr>
        </p:nvSpPr>
        <p:spPr>
          <a:xfrm>
            <a:off x="1692275" y="3983831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5"/>
          </p:nvPr>
        </p:nvSpPr>
        <p:spPr>
          <a:xfrm>
            <a:off x="8329930" y="1604009"/>
            <a:ext cx="3108325" cy="461963"/>
          </a:xfr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8" name="文本占位符 16"/>
          <p:cNvSpPr>
            <a:spLocks noGrp="1"/>
          </p:cNvSpPr>
          <p:nvPr>
            <p:ph type="body" sz="quarter" idx="16"/>
          </p:nvPr>
        </p:nvSpPr>
        <p:spPr>
          <a:xfrm>
            <a:off x="8329930" y="3953509"/>
            <a:ext cx="3108325" cy="461963"/>
          </a:xfrm>
          <a:solidFill>
            <a:schemeClr val="accent6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7"/>
          </p:nvPr>
        </p:nvSpPr>
        <p:spPr>
          <a:xfrm>
            <a:off x="8329613" y="2141538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1" name="文本占位符 19"/>
          <p:cNvSpPr>
            <a:spLocks noGrp="1"/>
          </p:cNvSpPr>
          <p:nvPr>
            <p:ph type="body" sz="quarter" idx="18"/>
          </p:nvPr>
        </p:nvSpPr>
        <p:spPr>
          <a:xfrm>
            <a:off x="8329612" y="4579461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73DF09-0F94-40CB-973F-050963B337A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pic>
        <p:nvPicPr>
          <p:cNvPr id="8" name="图片 1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2895600"/>
            <a:ext cx="10096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587204"/>
            <a:ext cx="407934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551812"/>
            <a:ext cx="4079345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7271281" y="1587204"/>
            <a:ext cx="4082519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7271280" y="2551221"/>
            <a:ext cx="4082520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C01D99-F813-44DC-B635-F275C106240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6"/>
          <p:cNvCxnSpPr/>
          <p:nvPr/>
        </p:nvCxnSpPr>
        <p:spPr>
          <a:xfrm flipH="1">
            <a:off x="0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9605963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8648" y="2124926"/>
            <a:ext cx="7416824" cy="1741730"/>
          </a:xfrm>
        </p:spPr>
        <p:txBody>
          <a:bodyPr>
            <a:noAutofit/>
          </a:bodyPr>
          <a:lstStyle>
            <a:lvl1pPr algn="ctr">
              <a:defRPr sz="7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6B4CF0-CBBB-49BA-806C-61DCC14C1F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单击此处编辑母版文本样式</a:t>
            </a:r>
            <a:endParaRPr lang="en-US" altLang="en-US" smtClean="0"/>
          </a:p>
          <a:p>
            <a:pPr lvl="1"/>
            <a:r>
              <a:rPr lang="en-US" altLang="en-US" smtClean="0"/>
              <a:t>第二级</a:t>
            </a:r>
            <a:endParaRPr lang="en-US" altLang="en-US" smtClean="0"/>
          </a:p>
          <a:p>
            <a:pPr lvl="2"/>
            <a:r>
              <a:rPr lang="en-US" altLang="en-US" smtClean="0"/>
              <a:t>第三级</a:t>
            </a:r>
            <a:endParaRPr lang="en-US" altLang="en-US" smtClean="0"/>
          </a:p>
          <a:p>
            <a:pPr lvl="3"/>
            <a:r>
              <a:rPr lang="en-US" altLang="en-US" smtClean="0"/>
              <a:t>第四级</a:t>
            </a:r>
            <a:endParaRPr lang="en-US" altLang="en-US" smtClean="0"/>
          </a:p>
          <a:p>
            <a:pPr lvl="4"/>
            <a:r>
              <a:rPr lang="en-US" altLang="en-US" smtClean="0"/>
              <a:t>第五级</a:t>
            </a:r>
            <a:endParaRPr lang="en-US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buFontTx/>
              <a:buNone/>
              <a:defRPr sz="1200" noProof="1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buFontTx/>
              <a:buNone/>
              <a:defRPr sz="1200" noProof="1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buFontTx/>
              <a:buNone/>
              <a:defRPr sz="1200" noProof="1" smtClean="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accent1"/>
          </a:solidFill>
          <a:latin typeface="+mj-lt"/>
          <a:ea typeface="黑体" panose="02010609060101010101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4270" y="1322705"/>
            <a:ext cx="9903460" cy="2186940"/>
          </a:xfrm>
        </p:spPr>
        <p:txBody>
          <a:bodyPr>
            <a:normAutofit fontScale="90000"/>
          </a:bodyPr>
          <a:p>
            <a:r>
              <a:rPr lang="zh-CN" altLang="en-US"/>
              <a:t>公共任选课申请及审批操作流程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95600" y="3140328"/>
            <a:ext cx="7200800" cy="369332"/>
          </a:xfrm>
        </p:spPr>
        <p:txBody>
          <a:bodyPr/>
          <a:p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  <a:sym typeface="+mn-ea"/>
              </a:rPr>
              <a:t>教务处教学运行与信息化管理科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教师申请流程及操作</a:t>
            </a:r>
            <a:r>
              <a:rPr lang="zh-CN" altLang="en-US"/>
              <a:t>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6075" y="2502535"/>
            <a:ext cx="11499215" cy="37477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8325" y="2413635"/>
            <a:ext cx="11055350" cy="3458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1</a:t>
            </a:r>
            <a:endParaRPr lang="en-US" altLang="zh-CN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49095"/>
            <a:ext cx="8166100" cy="520890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7445" y="0"/>
            <a:ext cx="4694555" cy="3524885"/>
          </a:xfrm>
          <a:prstGeom prst="rect">
            <a:avLst/>
          </a:prstGeom>
        </p:spPr>
      </p:pic>
      <p:sp>
        <p:nvSpPr>
          <p:cNvPr id="9" name="圆角右箭头 8"/>
          <p:cNvSpPr/>
          <p:nvPr/>
        </p:nvSpPr>
        <p:spPr>
          <a:xfrm>
            <a:off x="2578735" y="830580"/>
            <a:ext cx="4721860" cy="2347595"/>
          </a:xfrm>
          <a:prstGeom prst="bentArrow">
            <a:avLst>
              <a:gd name="adj1" fmla="val 4625"/>
              <a:gd name="adj2" fmla="val 10454"/>
              <a:gd name="adj3" fmla="val 8628"/>
              <a:gd name="adj4" fmla="val 4375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74035" y="1316355"/>
            <a:ext cx="39776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点击选择之后出现右图所示对话框，选择所在承当单位选择对应</a:t>
            </a:r>
            <a:r>
              <a:rPr lang="zh-CN" altLang="en-US"/>
              <a:t>课程</a:t>
            </a:r>
            <a:endParaRPr lang="zh-CN" altLang="en-US"/>
          </a:p>
        </p:txBody>
      </p:sp>
      <p:sp>
        <p:nvSpPr>
          <p:cNvPr id="11" name="圆角矩形标注 10"/>
          <p:cNvSpPr/>
          <p:nvPr/>
        </p:nvSpPr>
        <p:spPr>
          <a:xfrm>
            <a:off x="2480310" y="5698490"/>
            <a:ext cx="4507865" cy="1159510"/>
          </a:xfrm>
          <a:prstGeom prst="wedgeRoundRectCallout">
            <a:avLst>
              <a:gd name="adj1" fmla="val -63086"/>
              <a:gd name="adj2" fmla="val -62924"/>
              <a:gd name="adj3" fmla="val 16667"/>
            </a:avLst>
          </a:prstGeom>
          <a:solidFill>
            <a:srgbClr val="E1C7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所有粉紫色背景色的框都是必填项，任课老师可以根据实际需求填写，填写完成确认后相当于教学任务已完成，以上信息可以作为排课参考</a:t>
            </a:r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7435" y="3815715"/>
            <a:ext cx="4774565" cy="3042285"/>
          </a:xfrm>
          <a:prstGeom prst="rect">
            <a:avLst/>
          </a:prstGeom>
        </p:spPr>
      </p:pic>
      <p:sp>
        <p:nvSpPr>
          <p:cNvPr id="6" name="圆角右箭头 5"/>
          <p:cNvSpPr/>
          <p:nvPr/>
        </p:nvSpPr>
        <p:spPr>
          <a:xfrm rot="10800000" flipH="1">
            <a:off x="5367655" y="2371725"/>
            <a:ext cx="2049145" cy="1948180"/>
          </a:xfrm>
          <a:prstGeom prst="bentArrow">
            <a:avLst>
              <a:gd name="adj1" fmla="val 5769"/>
              <a:gd name="adj2" fmla="val 6027"/>
              <a:gd name="adj3" fmla="val 10462"/>
              <a:gd name="adj4" fmla="val 4375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637530" y="2468880"/>
            <a:ext cx="151003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这里的开课年级随意选择一个毕业年级的专业</a:t>
            </a:r>
            <a:r>
              <a:rPr lang="zh-CN" altLang="en-US"/>
              <a:t>即可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2</a:t>
            </a:r>
            <a:endParaRPr lang="en-US" altLang="zh-CN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71370" y="1283335"/>
            <a:ext cx="8048625" cy="52260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3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885" y="2096770"/>
            <a:ext cx="12000865" cy="35566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承担单位审核开课申请</a:t>
            </a:r>
            <a:r>
              <a:rPr lang="en-US" altLang="zh-CN"/>
              <a:t>1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055" y="1821180"/>
            <a:ext cx="11058525" cy="47339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承担单位审核开课申请</a:t>
            </a:r>
            <a:r>
              <a:rPr lang="en-US" altLang="zh-CN">
                <a:sym typeface="+mn-ea"/>
              </a:rPr>
              <a:t>2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230" y="2056765"/>
            <a:ext cx="11558905" cy="44665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09930" y="1273175"/>
            <a:ext cx="98145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进入审核界面后，可通过红色箭头方向逐个审核，也可以通过绿色箭头方向批量</a:t>
            </a:r>
            <a:r>
              <a:rPr lang="zh-CN" altLang="en-US"/>
              <a:t>审核</a:t>
            </a:r>
            <a:endParaRPr lang="zh-CN" altLang="en-US"/>
          </a:p>
          <a:p>
            <a:r>
              <a:rPr lang="zh-CN" altLang="en-US"/>
              <a:t>教务处审核通过后，课程直接形成教学任务，预选后确认开设课程可直接进入排课</a:t>
            </a:r>
            <a:r>
              <a:rPr lang="zh-CN" altLang="en-US"/>
              <a:t>流程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1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2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COMBINE_RELATE_SLIDE_ID" val="custom925310_1"/>
  <p:tag name="KSO_WM_TEMPLATE_CATEGORY" val="custom"/>
  <p:tag name="KSO_WM_TEMPLATE_INDEX" val="0"/>
  <p:tag name="KSO_WM_TEMPLATE_SUBCATEGORY" val="combine"/>
  <p:tag name="KSO_WM_TEMPLATE_THUMBS_INDEX" val="1、8、11、15、21、27、28、31、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5.xml><?xml version="1.0" encoding="utf-8"?>
<p:tagLst xmlns:p="http://schemas.openxmlformats.org/presentationml/2006/main">
  <p:tag name="KSO_WM_TEMPLATE_CATEGORY" val="custom"/>
  <p:tag name="KSO_WM_TEMPLATE_INDEX" val="0"/>
  <p:tag name="KSO_WM_TAG_VERSION" val="1.0"/>
  <p:tag name="KSO_WM_BEAUTIFY_FLAG" val="#wm#"/>
  <p:tag name="KSO_WM_UNIT_LAYERLEVEL" val="1_1"/>
  <p:tag name="KSO_WM_UNIT_DIAGRAM_CONTRAST_TITLE_CNT" val="6"/>
  <p:tag name="KSO_WM_UNIT_DIAGRAM_DIMENSION_TITLE_CNT" val="2"/>
  <p:tag name="KSO_WM_UNIT_ID" val="custom0_10*r_i*1_28"/>
  <p:tag name="KSO_WM_UNIT_LINE_FORE_SCHEMECOLOR_INDEX" val="10"/>
  <p:tag name="KSO_WM_UNIT_LINE_FILL_TYPE" val="2"/>
  <p:tag name="KSO_WM_UNIT_TEXT_FILL_FORE_SCHEMECOLOR_INDEX" val="13"/>
  <p:tag name="KSO_WM_UNIT_TEXT_FILL_TYPE" val="1"/>
  <p:tag name="KSO_WM_UNIT_USESOURCEFORMAT_APPLY" val="1"/>
  <p:tag name="KSO_WM_UNIT_HIGHLIGHT" val="0"/>
  <p:tag name="KSO_WM_UNIT_COMPATIBLE" val="0"/>
  <p:tag name="KSO_WM_DIAGRAM_GROUP_CODE" val="l1r1-1"/>
  <p:tag name="KSO_WM_UNIT_TYPE" val="r_i"/>
  <p:tag name="KSO_WM_UNIT_INDEX" val="1_28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LAYERLEVEL" val="1_1"/>
  <p:tag name="KSO_WM_TAG_VERSION" val="1.0"/>
  <p:tag name="KSO_WM_BEAUTIFY_FLAG" val="#wm#"/>
  <p:tag name="KSO_WM_UNIT_ID" val="custom0_9*r_i*1_5"/>
  <p:tag name="KSO_WM_TEMPLATE_CATEGORY" val="custom"/>
  <p:tag name="KSO_WM_TEMPLATE_INDEX" val="0"/>
  <p:tag name="KSO_WM_UNIT_USESOURCEFORMAT_APPLY" val="0"/>
  <p:tag name="KSO_WM_DIAGRAM_GROUP_CODE" val="r1-1"/>
  <p:tag name="KSO_WM_UNIT_TYPE" val="r_i"/>
  <p:tag name="KSO_WM_UNIT_INDEX" val="1_5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heme/theme1.xml><?xml version="1.0" encoding="utf-8"?>
<a:theme xmlns:a="http://schemas.openxmlformats.org/drawingml/2006/main" name="project intro">
  <a:themeElements>
    <a:clrScheme name="富察皇后">
      <a:dk1>
        <a:srgbClr val="000000"/>
      </a:dk1>
      <a:lt1>
        <a:srgbClr val="FFFFFF"/>
      </a:lt1>
      <a:dk2>
        <a:srgbClr val="364048"/>
      </a:dk2>
      <a:lt2>
        <a:srgbClr val="F0F0F0"/>
      </a:lt2>
      <a:accent1>
        <a:srgbClr val="8F7046"/>
      </a:accent1>
      <a:accent2>
        <a:srgbClr val="C8AF92"/>
      </a:accent2>
      <a:accent3>
        <a:srgbClr val="C6BCB2"/>
      </a:accent3>
      <a:accent4>
        <a:srgbClr val="D7C9BC"/>
      </a:accent4>
      <a:accent5>
        <a:srgbClr val="364148"/>
      </a:accent5>
      <a:accent6>
        <a:srgbClr val="907046"/>
      </a:accent6>
      <a:hlink>
        <a:srgbClr val="D7C9BC"/>
      </a:hlink>
      <a:folHlink>
        <a:srgbClr val="BFBFBF"/>
      </a:folHlink>
    </a:clrScheme>
    <a:fontScheme name="c5odo011">
      <a:majorFont>
        <a:latin typeface="Arial"/>
        <a:ea typeface="SimHei"/>
        <a:cs typeface=""/>
      </a:majorFont>
      <a:minorFont>
        <a:latin typeface="Arial"/>
        <a:ea typeface="Sim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WPS 演示</Application>
  <PresentationFormat>宽屏</PresentationFormat>
  <Paragraphs>28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黑体</vt:lpstr>
      <vt:lpstr>隶书</vt:lpstr>
      <vt:lpstr>微软雅黑</vt:lpstr>
      <vt:lpstr>Arial Unicode MS</vt:lpstr>
      <vt:lpstr>project intro</vt:lpstr>
      <vt:lpstr>公共任选课申请及审批操作流程</vt:lpstr>
      <vt:lpstr>教师申请流程及操作说明</vt:lpstr>
      <vt:lpstr>教师申请流程及操作说明</vt:lpstr>
      <vt:lpstr>教师申请流程及操作说明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5</cp:revision>
  <dcterms:created xsi:type="dcterms:W3CDTF">2019-09-19T02:01:00Z</dcterms:created>
  <dcterms:modified xsi:type="dcterms:W3CDTF">2024-11-05T05:55:22Z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2052-11.8.2.12094</vt:lpwstr>
  </property>
  <property fmtid="{D5CDD505-2E9C-101B-9397-08002B2CF9AE}" pid="3" name="ICV">
    <vt:lpwstr>0887035D98124C3FBA71C89F1CF073CF</vt:lpwstr>
  </property>
</Properties>
</file>